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18"/>
          <a:sy d="100" n="118"/>
        </p:scale>
        <p:origin x="195" y="51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8" Type="http://schemas.openxmlformats.org/officeDocument/2006/relationships/viewProps" Target="viewProps.xml" /><Relationship Id="rId1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1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7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1917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85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44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6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8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8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3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1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6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3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2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1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1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b="b" l="l" r="r" t="t"/>
              <a:pathLst>
                <a:path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b="b" l="l" r="r" t="t"/>
              <a:pathLst>
                <a:path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b="b" l="l" r="r" t="t"/>
              <a:pathLst>
                <a:path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b="b" l="l" r="r" t="t"/>
              <a:pathLst>
                <a:path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b="b" l="l" r="r" t="t"/>
              <a:pathLst>
                <a:path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anchor="t" bIns="45720" lIns="91440" rIns="91440" rtlCol="0" tIns="45720" vert="horz">
            <a:normAutofit/>
          </a:bodyPr>
          <a:lstStyle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77873"/>
      </p:ext>
    </p:extLst>
  </p:cSld>
  <p:clrMap accent1="accent1" accent2="accent2" accent3="accent3" accent4="accent4" accent5="accent5" accent6="accent6" bg1="dk1" bg2="dk2" folHlink="folHlink" hlink="hlink" tx1="lt1" tx2="lt2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342900" eaLnBrk="1" hangingPunct="1" latinLnBrk="0" rtl="0">
        <a:spcBef>
          <a:spcPct val="0"/>
        </a:spcBef>
        <a:buNone/>
        <a:defRPr kern="1200" sz="27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342900" eaLnBrk="1" hangingPunct="1" indent="-257175" latinLnBrk="0" marL="257175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135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algn="l" defTabSz="342900" eaLnBrk="1" hangingPunct="1" indent="-214313" latinLnBrk="0" marL="557213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algn="l" defTabSz="342900" eaLnBrk="1" hangingPunct="1" indent="-171450" latinLnBrk="0" marL="8572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105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algn="l" defTabSz="342900" eaLnBrk="1" hangingPunct="1" indent="-171450" latinLnBrk="0" marL="12001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algn="l" defTabSz="342900" eaLnBrk="1" hangingPunct="1" indent="-171450" latinLnBrk="0" marL="15430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algn="l" defTabSz="342900" eaLnBrk="1" hangingPunct="1" indent="-171450" latinLnBrk="0" marL="18859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algn="l" defTabSz="342900" eaLnBrk="1" hangingPunct="1" indent="-171450" latinLnBrk="0" marL="22288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algn="l" defTabSz="342900" eaLnBrk="1" hangingPunct="1" indent="-171450" latinLnBrk="0" marL="25717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algn="l" defTabSz="342900" eaLnBrk="1" hangingPunct="1" indent="-171450" latinLnBrk="0" marL="2914650" rtl="0">
        <a:spcBef>
          <a:spcPts val="750"/>
        </a:spcBef>
        <a:spcAft>
          <a:spcPts val="0"/>
        </a:spcAft>
        <a:buClr>
          <a:schemeClr val="accent1"/>
        </a:buClr>
        <a:buSzPct val="80000"/>
        <a:buFont charset="2" typeface="Wingdings 3"/>
        <a:buChar char=""/>
        <a:defRPr kern="1200"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png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github.com/quarto-dev/quarto-cli/issues/13372" TargetMode="Externa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15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SunQuarTeX Example - enpre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130300" y="3038125"/>
            <a:ext cx="5825202" cy="822674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Subtitle Here</a:t>
            </a:r>
            <a:br/>
            <a:br/>
            <a:r>
              <a:rPr/>
              <a:t>sun123zxy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2024-02-22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Figures</a:t>
            </a:r>
          </a:p>
        </p:txBody>
      </p:sp>
      <p:pic>
        <p:nvPicPr>
          <p:cNvPr descr="figure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8000" y="1981200"/>
            <a:ext cx="6438900" cy="1676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08000" y="4013200"/>
            <a:ext cx="64389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Figure 1: This is a figure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Referable Figure 1.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Beamer format temporarily disabled due to </a:t>
            </a:r>
            <a:r>
              <a:rPr>
                <a:hlinkClick r:id="rId2"/>
              </a:rPr>
              <a:t>Quarto Issue #13372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Complex side by side. (Figure 2, Figure 2 (a), Figure 2 (b))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Subsection 2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Theorems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 b="1"/>
                  <a:t>Theorem 1 (Test)</a:t>
                </a:r>
                <a:r>
                  <a:rPr/>
                  <a:t> This is a theorem.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nary>
                        <m:naryPr>
                          <m:chr m:val="∑"/>
                          <m:limLoc m:val="undOvr"/>
                          <m:subHide m:val="off"/>
                          <m:supHide m:val="on"/>
                        </m:naryPr>
                        <m:sub>
                          <m:r>
                            <m:t>d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n</m:t>
                          </m:r>
                        </m:sub>
                        <m:sup>
                          <m:r>
                            <m:t>​</m:t>
                          </m:r>
                        </m:sup>
                        <m:e>
                          <m:r>
                            <m:t>φ</m:t>
                          </m:r>
                        </m:e>
                      </m:nary>
                      <m:r>
                        <m:rPr>
                          <m:sty m:val="p"/>
                        </m:rPr>
                        <m:t>(</m:t>
                      </m:r>
                      <m:r>
                        <m:t>d</m:t>
                      </m:r>
                      <m:r>
                        <m:rPr>
                          <m:sty m:val="p"/>
                        </m:rPr>
                        <m:t>)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n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 i="1"/>
                  <a:t>Proof</a:t>
                </a:r>
                <a:r>
                  <a:rPr/>
                  <a:t>. This is a proof ended with a display math.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nary>
                        <m:naryPr>
                          <m:chr m:val="∑"/>
                          <m:limLoc m:val="undOvr"/>
                          <m:subHide m:val="off"/>
                          <m:supHide m:val="on"/>
                        </m:naryPr>
                        <m:sub>
                          <m:r>
                            <m:t>d</m:t>
                          </m:r>
                          <m:r>
                            <m:rPr>
                              <m:sty m:val="p"/>
                            </m:rPr>
                            <m:t>∣</m:t>
                          </m:r>
                          <m:r>
                            <m:t>n</m:t>
                          </m:r>
                        </m:sub>
                        <m:sup>
                          <m:r>
                            <m:t>​</m:t>
                          </m:r>
                        </m:sup>
                        <m:e>
                          <m:r>
                            <m:t>μ</m:t>
                          </m:r>
                        </m:e>
                      </m:nary>
                      <m:r>
                        <m:rPr>
                          <m:sty m:val="p"/>
                        </m:rPr>
                        <m:t>(</m:t>
                      </m:r>
                      <m:r>
                        <m:t>d</m:t>
                      </m:r>
                      <m:r>
                        <m:rPr>
                          <m:sty m:val="p"/>
                        </m:rPr>
                        <m:t>)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[</m:t>
                      </m:r>
                      <m:r>
                        <m:t>n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]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 i="1"/>
                  <a:t>Proof</a:t>
                </a:r>
                <a:r>
                  <a:rPr/>
                  <a:t>. This is a really really really really really really really really really really really really really really really really really really really really long proof.</a:t>
                </a:r>
              </a:p>
              <a:p>
                <a:pPr lvl="0" indent="0" marL="0">
                  <a:buNone/>
                </a:pPr>
                <a:r>
                  <a:rPr b="1"/>
                  <a:t>Definition 1</a:t>
                </a:r>
                <a:r>
                  <a:rPr/>
                  <a:t> This is a definition.</a:t>
                </a:r>
              </a:p>
              <a:p>
                <a:pPr lvl="0" indent="0" marL="0">
                  <a:buNone/>
                </a:pPr>
                <a:r>
                  <a:rPr b="1"/>
                  <a:t>Example 1 (An example)</a:t>
                </a:r>
                <a:r>
                  <a:rPr/>
                  <a:t> This is an example.</a:t>
                </a:r>
              </a:p>
              <a:p>
                <a:pPr lvl="0" indent="0" marL="0">
                  <a:buNone/>
                </a:pPr>
                <a:r>
                  <a:rPr i="1"/>
                  <a:t>Solution</a:t>
                </a:r>
                <a:r>
                  <a:rPr/>
                  <a:t>. This is the solution to the example.</a:t>
                </a:r>
              </a:p>
              <a:p>
                <a:pPr lvl="0" indent="0" marL="0">
                  <a:buNone/>
                </a:pPr>
                <a:r>
                  <a:rPr b="1"/>
                  <a:t>Exercise 1</a:t>
                </a:r>
                <a:r>
                  <a:rPr/>
                  <a:t> This is an exercise.</a:t>
                </a:r>
              </a:p>
              <a:p>
                <a:pPr lvl="0" indent="0" marL="0">
                  <a:buNone/>
                </a:pPr>
                <a:r>
                  <a:rPr i="1"/>
                  <a:t>Remark</a:t>
                </a:r>
                <a:r>
                  <a:rPr/>
                  <a:t>. This is a remark of Exercise 1.</a:t>
                </a:r>
              </a:p>
              <a:p>
                <a:pPr lvl="0" indent="0" marL="0">
                  <a:buNone/>
                </a:pPr>
                <a:r>
                  <a:rPr b="1"/>
                  <a:t>Lemma 1</a:t>
                </a:r>
                <a:r>
                  <a:rPr/>
                  <a:t> This is a lemma.</a:t>
                </a:r>
              </a:p>
              <a:p>
                <a:pPr lvl="0" indent="0" marL="0">
                  <a:buNone/>
                </a:pPr>
                <a:r>
                  <a:rPr b="1"/>
                  <a:t>Corollary 1</a:t>
                </a:r>
                <a:r>
                  <a:rPr/>
                  <a:t> This is a corollary of Theorem 1.</a:t>
                </a:r>
              </a:p>
              <a:p>
                <a:pPr lvl="0" indent="0" marL="0">
                  <a:buNone/>
                </a:pPr>
                <a:r>
                  <a:rPr b="1"/>
                  <a:t>Proposition 1</a:t>
                </a:r>
                <a:r>
                  <a:rPr/>
                  <a:t> This is a proposition.</a:t>
                </a:r>
              </a:p>
              <a:p>
                <a:pPr lvl="0" indent="0" marL="0">
                  <a:buNone/>
                </a:pPr>
                <a:r>
                  <a:rPr b="1"/>
                  <a:t>Conjecture 1</a:t>
                </a:r>
                <a:r>
                  <a:rPr/>
                  <a:t> This is a conjecture.</a:t>
                </a:r>
              </a:p>
              <a:p>
                <a:pPr lvl="0" indent="0" marL="0">
                  <a:buNone/>
                </a:pPr>
                <a:r>
                  <a:rPr/>
                  <a:t>[1] Y. Taigman, M. Yang, M. Ranzato, and L. Wolf, “Closing the gap to human-level performance in face verification. deepface,” in </a:t>
                </a:r>
                <a:r>
                  <a:rPr i="1"/>
                  <a:t>Proceedings of the IEEE computer vision and pattern recognition (CVPR)</a:t>
                </a:r>
                <a:r>
                  <a:rPr/>
                  <a:t>, p. 6.</a:t>
                </a:r>
              </a:p>
              <a:p>
                <a:pPr lvl="0" indent="0" marL="0">
                  <a:buNone/>
                </a:pPr>
                <a:r>
                  <a:rPr/>
                  <a:t>[2] M. Turk and A. Pentland, “Eigenfaces for recognition,” </a:t>
                </a:r>
                <a:r>
                  <a:rPr i="1"/>
                  <a:t>Journal of Cognitive Neuroscience</a:t>
                </a:r>
                <a:r>
                  <a:rPr/>
                  <a:t>, vol. 3, no. 1, pp. 71–86.</a:t>
                </a:r>
              </a:p>
            </p:txBody>
          </p:sp>
        </mc:Choice>
      </mc:AlternateContent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sz="1800"/>
              <a:t>1. This is a footnote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Section A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Texts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long </a:t>
            </a:r>
            <a:r>
              <a:rPr b="1"/>
              <a:t>long</a:t>
            </a:r>
            <a:r>
              <a:rPr/>
              <a:t> long long long </a:t>
            </a:r>
            <a:r>
              <a:rPr i="1"/>
              <a:t>long long long</a:t>
            </a:r>
            <a:r>
              <a:rPr/>
              <a:t> long long long long long long long long long long long long long long long long long long sentence.</a:t>
            </a:r>
          </a:p>
          <a:p>
            <a:pPr lvl="0" indent="0" marL="0">
              <a:buNone/>
            </a:pPr>
            <a:r>
              <a:rPr/>
              <a:t>long long long long long long long long long long long long long long long long long long long long long long long long long long long paragraph.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left bar.</a:t>
            </a:r>
          </a:p>
          <a:p>
            <a:pPr lvl="0"/>
            <a:r>
              <a:rPr/>
              <a:t>narrow narrow narrow narrow narrow narrow narrow narrow narrow narrow narrow narrow left bar.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/>
              <a:t>right bar.</a:t>
            </a:r>
          </a:p>
          <a:p>
            <a:pPr lvl="0"/>
            <a:r>
              <a:rPr/>
              <a:t>wide wide wide wide wide wide wide wide wide wide wide wide wide wide wide wide wide right bar.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Lists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This is a list.</a:t>
                </a:r>
              </a:p>
              <a:p>
                <a:pPr lvl="0"/>
                <a:r>
                  <a:rPr/>
                  <a:t>A compact list.</a:t>
                </a:r>
              </a:p>
              <a:p>
                <a:pPr lvl="0" indent="0" marL="0">
                  <a:buNone/>
                </a:pPr>
                <a:r>
                  <a:rPr/>
                  <a:t>Wow.</a:t>
                </a:r>
              </a:p>
              <a:p>
                <a:pPr lvl="0"/>
                <a:r>
                  <a:rPr/>
                  <a:t>This is a list.</a:t>
                </a:r>
              </a:p>
              <a:p>
                <a:pPr lvl="0"/>
                <a:r>
                  <a:rPr/>
                  <a:t>A sparse list.</a:t>
                </a:r>
              </a:p>
              <a:p>
                <a:pPr lvl="0" indent="0" marL="0">
                  <a:buNone/>
                </a:pPr>
                <a:r>
                  <a:rPr/>
                  <a:t>A definition list below.</a:t>
                </a:r>
              </a:p>
              <a:p>
                <a:pPr lvl="0" indent="0" marL="0">
                  <a:buNone/>
                </a:pPr>
                <a:r>
                  <a:rPr b="1"/>
                  <a:t>Reflexivity</a:t>
                </a:r>
              </a:p>
              <a:p>
                <a:pPr lvl="0" indent="0" marL="1270000">
                  <a:buNone/>
                </a:pPr>
                <a14:m>
                  <m:oMath xmlns:m="http://schemas.openxmlformats.org/officeDocument/2006/math">
                    <m:r>
                      <m:t>a</m:t>
                    </m:r>
                    <m:r>
                      <m:rPr>
                        <m:sty m:val="p"/>
                      </m:rPr>
                      <m:t>∼</m:t>
                    </m:r>
                    <m:r>
                      <m:t>a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 b="1"/>
                  <a:t>Antisymmetry</a:t>
                </a:r>
              </a:p>
              <a:p>
                <a:pPr lvl="0" indent="0" marL="1270000">
                  <a:buNone/>
                </a:pPr>
                <a14:m>
                  <m:oMath xmlns:m="http://schemas.openxmlformats.org/officeDocument/2006/math">
                    <m:r>
                      <m:t>a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b</m:t>
                    </m:r>
                    <m:r>
                      <m:rPr>
                        <m:sty m:val="p"/>
                      </m:rPr>
                      <m:t>∧</m:t>
                    </m:r>
                    <m:r>
                      <m:t>b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a</m:t>
                    </m:r>
                    <m:r>
                      <m:rPr>
                        <m:sty m:val="p"/>
                      </m:rPr>
                      <m:t>⟹</m:t>
                    </m:r>
                    <m:r>
                      <m:t>a</m:t>
                    </m:r>
                    <m:r>
                      <m:rPr>
                        <m:sty m:val="p"/>
                      </m:rPr>
                      <m:t>=</m:t>
                    </m:r>
                    <m:r>
                      <m:t>b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 b="1"/>
                  <a:t>Transitivity</a:t>
                </a:r>
              </a:p>
              <a:p>
                <a:pPr lvl="0" indent="0" marL="1270000">
                  <a:buNone/>
                </a:pPr>
                <a14:m>
                  <m:oMath xmlns:m="http://schemas.openxmlformats.org/officeDocument/2006/math">
                    <m:r>
                      <m:t>a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b</m:t>
                    </m:r>
                    <m:r>
                      <m:rPr>
                        <m:sty m:val="p"/>
                      </m:rPr>
                      <m:t>∧</m:t>
                    </m:r>
                    <m:r>
                      <m:t>b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c</m:t>
                    </m:r>
                    <m:r>
                      <m:rPr>
                        <m:sty m:val="p"/>
                      </m:rPr>
                      <m:t>⟹</m:t>
                    </m:r>
                    <m:r>
                      <m:t>a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c</m:t>
                    </m:r>
                  </m:oMath>
                </a14:m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Blah [1, pp. 1, chapter 3, sec. 2, theorem 3]. Blah blah [1], [2]. Blah blah blah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Section B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Subsection 1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AD0000"/>
                </a:solidFill>
                <a:latin typeface="Courier"/>
              </a:rPr>
              <a:t>#include</a:t>
            </a:r>
            <a:r>
              <a:rPr>
                <a:solidFill>
                  <a:srgbClr val="00769E"/>
                </a:solidFill>
                <a:latin typeface="Courier"/>
              </a:rPr>
              <a:t>&lt;bits/stdc++.h&gt;</a:t>
            </a:r>
            <a:br/>
            <a:r>
              <a:rPr b="1">
                <a:solidFill>
                  <a:srgbClr val="003B4F"/>
                </a:solidFill>
                <a:latin typeface="Courier"/>
              </a:rPr>
              <a:t>using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 b="1">
                <a:solidFill>
                  <a:srgbClr val="003B4F"/>
                </a:solidFill>
                <a:latin typeface="Courier"/>
              </a:rPr>
              <a:t>namespace</a:t>
            </a:r>
            <a:r>
              <a:rPr>
                <a:solidFill>
                  <a:srgbClr val="003B4F"/>
                </a:solidFill>
                <a:latin typeface="Courier"/>
              </a:rPr>
              <a:t> std</a:t>
            </a:r>
            <a:r>
              <a:rPr>
                <a:solidFill>
                  <a:srgbClr val="5E5E5E"/>
                </a:solidFill>
                <a:latin typeface="Courier"/>
              </a:rPr>
              <a:t>;</a:t>
            </a:r>
            <a:br/>
            <a:br/>
            <a:r>
              <a:rPr>
                <a:solidFill>
                  <a:srgbClr val="AD0000"/>
                </a:solidFill>
                <a:latin typeface="Courier"/>
              </a:rPr>
              <a:t>int</a:t>
            </a:r>
            <a:r>
              <a:rPr>
                <a:solidFill>
                  <a:srgbClr val="003B4F"/>
                </a:solidFill>
                <a:latin typeface="Courier"/>
              </a:rPr>
              <a:t> main</a:t>
            </a:r>
            <a:r>
              <a:rPr>
                <a:solidFill>
                  <a:srgbClr val="5E5E5E"/>
                </a:solidFill>
                <a:latin typeface="Courier"/>
              </a:rPr>
              <a:t>(){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  </a:t>
            </a:r>
            <a:r>
              <a:rPr b="1">
                <a:solidFill>
                  <a:srgbClr val="003B4F"/>
                </a:solidFill>
                <a:latin typeface="Courier"/>
              </a:rPr>
              <a:t>return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AD0000"/>
                </a:solidFill>
                <a:latin typeface="Courier"/>
              </a:rPr>
              <a:t>0</a:t>
            </a:r>
            <a:r>
              <a:rPr>
                <a:solidFill>
                  <a:srgbClr val="5E5E5E"/>
                </a:solidFill>
                <a:latin typeface="Courier"/>
              </a:rPr>
              <a:t>;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5E5E5E"/>
                </a:solidFill>
                <a:latin typeface="Courier"/>
              </a:rPr>
              <a:t>// 返回 0</a:t>
            </a:r>
            <a:br/>
            <a:r>
              <a:rPr>
                <a:solidFill>
                  <a:srgbClr val="5E5E5E"/>
                </a:solidFill>
                <a:latin typeface="Courier"/>
              </a:rPr>
              <a:t>}</a:t>
            </a:r>
          </a:p>
          <a:p>
            <a:pPr lvl="0" indent="0">
              <a:buNone/>
            </a:pPr>
            <a:r>
              <a:rPr b="1">
                <a:solidFill>
                  <a:srgbClr val="003B4F"/>
                </a:solidFill>
                <a:latin typeface="Courier"/>
              </a:rPr>
              <a:t>example</a:t>
            </a:r>
            <a:r>
              <a:rPr>
                <a:solidFill>
                  <a:srgbClr val="003B4F"/>
                </a:solidFill>
                <a:latin typeface="Courier"/>
              </a:rPr>
              <a:t> : (</a:t>
            </a:r>
            <a:r>
              <a:rPr b="1">
                <a:solidFill>
                  <a:srgbClr val="003B4F"/>
                </a:solidFill>
                <a:latin typeface="Courier"/>
              </a:rPr>
              <a:t>∀</a:t>
            </a:r>
            <a:r>
              <a:rPr>
                <a:solidFill>
                  <a:srgbClr val="003B4F"/>
                </a:solidFill>
                <a:latin typeface="Courier"/>
              </a:rPr>
              <a:t> x, p x → r) → ((</a:t>
            </a:r>
            <a:r>
              <a:rPr b="1">
                <a:solidFill>
                  <a:srgbClr val="003B4F"/>
                </a:solidFill>
                <a:latin typeface="Courier"/>
              </a:rPr>
              <a:t>∃</a:t>
            </a:r>
            <a:r>
              <a:rPr>
                <a:solidFill>
                  <a:srgbClr val="003B4F"/>
                </a:solidFill>
                <a:latin typeface="Courier"/>
              </a:rPr>
              <a:t> x, p x) → r) </a:t>
            </a:r>
            <a:r>
              <a:rPr>
                <a:solidFill>
                  <a:srgbClr val="5E5E5E"/>
                </a:solidFill>
                <a:latin typeface="Courier"/>
              </a:rPr>
              <a:t>:=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 b="1">
                <a:solidFill>
                  <a:srgbClr val="003B4F"/>
                </a:solidFill>
                <a:latin typeface="Courier"/>
              </a:rPr>
              <a:t>by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intro</a:t>
            </a:r>
            <a:r>
              <a:rPr>
                <a:solidFill>
                  <a:srgbClr val="003B4F"/>
                </a:solidFill>
                <a:latin typeface="Courier"/>
              </a:rPr>
              <a:t> h ⟨a, hpa⟩ </a:t>
            </a:r>
            <a:r>
              <a:rPr>
                <a:solidFill>
                  <a:srgbClr val="5E5E5E"/>
                </a:solidFill>
                <a:latin typeface="Courier"/>
              </a:rPr>
              <a:t>-- you may also `rcases` explicitly</a:t>
            </a:r>
            <a:br/>
            <a:r>
              <a:rPr>
                <a:solidFill>
                  <a:srgbClr val="003B4F"/>
                </a:solidFill>
                <a:latin typeface="Courier"/>
              </a:rPr>
              <a:t>  </a:t>
            </a:r>
            <a:r>
              <a:rPr>
                <a:solidFill>
                  <a:srgbClr val="4758AB"/>
                </a:solidFill>
                <a:latin typeface="Courier"/>
              </a:rPr>
              <a:t>exact</a:t>
            </a:r>
            <a:r>
              <a:rPr>
                <a:solidFill>
                  <a:srgbClr val="003B4F"/>
                </a:solidFill>
                <a:latin typeface="Courier"/>
              </a:rPr>
              <a:t> h a hpa</a:t>
            </a:r>
          </a:p>
        </p:txBody>
      </p:sp>
    </p:spTree>
  </p:cSld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46</Words>
  <Application>Microsoft Office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Facet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SunQuarTeX Example - enpre</dc:title>
  <dc:creator>sun123zxy</dc:creator>
  <cp:keywords/>
  <dcterms:created xsi:type="dcterms:W3CDTF">2026-03-21T07:39:50Z</dcterms:created>
  <dcterms:modified xsi:type="dcterms:W3CDTF">2026-03-21T07:39:50Z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ffiliations">
    <vt:lpwstr/>
  </property>
  <property fmtid="{D5CDD505-2E9C-101B-9397-08002B2CF9AE}" pid="3" name="authors">
    <vt:lpwstr/>
  </property>
  <property fmtid="{D5CDD505-2E9C-101B-9397-08002B2CF9AE}" pid="4" name="biblio-config">
    <vt:lpwstr>True</vt:lpwstr>
  </property>
  <property fmtid="{D5CDD505-2E9C-101B-9397-08002B2CF9AE}" pid="5" name="bibliography">
    <vt:lpwstr>bibliography.bib</vt:lpwstr>
  </property>
  <property fmtid="{D5CDD505-2E9C-101B-9397-08002B2CF9AE}" pid="6" name="by-affiliation">
    <vt:lpwstr/>
  </property>
  <property fmtid="{D5CDD505-2E9C-101B-9397-08002B2CF9AE}" pid="7" name="by-author">
    <vt:lpwstr/>
  </property>
  <property fmtid="{D5CDD505-2E9C-101B-9397-08002B2CF9AE}" pid="8" name="callouty-theorem">
    <vt:lpwstr/>
  </property>
  <property fmtid="{D5CDD505-2E9C-101B-9397-08002B2CF9AE}" pid="9" name="cap-location">
    <vt:lpwstr>bottom</vt:lpwstr>
  </property>
  <property fmtid="{D5CDD505-2E9C-101B-9397-08002B2CF9AE}" pid="10" name="csl">
    <vt:lpwstr>../_assets/ieee.csl</vt:lpwstr>
  </property>
  <property fmtid="{D5CDD505-2E9C-101B-9397-08002B2CF9AE}" pid="11" name="date">
    <vt:lpwstr>2024-02-22</vt:lpwstr>
  </property>
  <property fmtid="{D5CDD505-2E9C-101B-9397-08002B2CF9AE}" pid="12" name="date-modified">
    <vt:lpwstr>2024-02-22</vt:lpwstr>
  </property>
  <property fmtid="{D5CDD505-2E9C-101B-9397-08002B2CF9AE}" pid="13" name="engines">
    <vt:lpwstr/>
  </property>
  <property fmtid="{D5CDD505-2E9C-101B-9397-08002B2CF9AE}" pid="14" name="header-includes">
    <vt:lpwstr/>
  </property>
  <property fmtid="{D5CDD505-2E9C-101B-9397-08002B2CF9AE}" pid="15" name="include-after">
    <vt:lpwstr/>
  </property>
  <property fmtid="{D5CDD505-2E9C-101B-9397-08002B2CF9AE}" pid="16" name="include-before">
    <vt:lpwstr/>
  </property>
  <property fmtid="{D5CDD505-2E9C-101B-9397-08002B2CF9AE}" pid="17" name="institute">
    <vt:lpwstr>SunQuarTeX</vt:lpwstr>
  </property>
  <property fmtid="{D5CDD505-2E9C-101B-9397-08002B2CF9AE}" pid="18" name="institutes">
    <vt:lpwstr/>
  </property>
  <property fmtid="{D5CDD505-2E9C-101B-9397-08002B2CF9AE}" pid="19" name="labels">
    <vt:lpwstr/>
  </property>
  <property fmtid="{D5CDD505-2E9C-101B-9397-08002B2CF9AE}" pid="20" name="number-depth">
    <vt:lpwstr>3</vt:lpwstr>
  </property>
  <property fmtid="{D5CDD505-2E9C-101B-9397-08002B2CF9AE}" pid="21" name="subtitle">
    <vt:lpwstr>Subtitle Here</vt:lpwstr>
  </property>
  <property fmtid="{D5CDD505-2E9C-101B-9397-08002B2CF9AE}" pid="22" name="toc-title">
    <vt:lpwstr>Table of contents</vt:lpwstr>
  </property>
</Properties>
</file>