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18"/>
          <a:sy d="100" n="118"/>
        </p:scale>
        <p:origin x="195" y="51"/>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20" Type="http://schemas.openxmlformats.org/officeDocument/2006/relationships/viewProps" Target="viewProps.xml" /><Relationship Id="rId19" Type="http://schemas.openxmlformats.org/officeDocument/2006/relationships/presProps" Target="presProps.xml" /><Relationship Id="rId1" Type="http://schemas.openxmlformats.org/officeDocument/2006/relationships/slideMaster" Target="slideMasters/slideMaster1.xml" /><Relationship Id="rId22" Type="http://schemas.openxmlformats.org/officeDocument/2006/relationships/tableStyles" Target="tableStyles.xml" /><Relationship Id="rId21"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en-US" altLang="zh-CN"/>
              <a:t>Click to edit Master title style</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39926993"/>
      </p:ext>
    </p:extLst>
  </p:cSld>
  <p:clrMapOvr>
    <a:masterClrMapping/>
  </p:clrMapOvr>
  <mc:AlternateContent xmlns:mc="http://schemas.openxmlformats.org/markup-compatibility/2006" xmlns:p14="http://schemas.microsoft.com/office/powerpoint/2010/main">
    <mc:Choice Requires="p14">
      <p:transition spd="slow" p14:dur="30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en-US" altLang="zh-CN"/>
              <a:t>Click to edit Master title style</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317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ltLang="zh-CN"/>
              <a:t>Click to edit Master title style</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ltLang="zh-CN"/>
              <a:t>Click to edit Master text styles</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350" dirty="0">
              <a:solidFill>
                <a:schemeClr val="accent1">
                  <a:lumMod val="60000"/>
                  <a:lumOff val="40000"/>
                </a:schemeClr>
              </a:solidFill>
              <a:latin typeface="Arial"/>
            </a:endParaRPr>
          </a:p>
        </p:txBody>
      </p:sp>
    </p:spTree>
    <p:extLst>
      <p:ext uri="{BB962C8B-B14F-4D97-AF65-F5344CB8AC3E}">
        <p14:creationId xmlns:p14="http://schemas.microsoft.com/office/powerpoint/2010/main" val="3761917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en-US" altLang="zh-CN"/>
              <a:t>Click to edit Master title style</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6167853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ltLang="zh-CN"/>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ltLang="zh-CN"/>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4419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en-US" altLang="zh-CN"/>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ltLang="zh-CN"/>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4129861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92892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6972808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8882352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en-US" altLang="zh-CN"/>
              <a:t>Click to edit Master title style</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2207167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241EB5C9-1307-BA42-ABA2-0BC069CD8E7F}" type="datetimeFigureOut">
              <a:rPr lang="en-US" smtClean="0"/>
              <a:t>12/25/2025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554610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241EB5C9-1307-BA42-ABA2-0BC069CD8E7F}" type="datetimeFigureOut">
              <a:rPr lang="en-US" smtClean="0"/>
              <a:t>12/25/2025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328738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241EB5C9-1307-BA42-ABA2-0BC069CD8E7F}" type="datetimeFigureOut">
              <a:rPr lang="en-US" smtClean="0"/>
              <a:t>12/25/2025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7477267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379988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en-US" altLang="zh-CN"/>
              <a:t>Click to edit Master title style</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40580198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ltLang="zh-CN"/>
              <a:t>Click icon to add picture</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804316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13" Target="../slideLayouts/slideLayout13.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slideLayouts/slideLayout12.xml" Type="http://schemas.openxmlformats.org/officeDocument/2006/relationships/slideLayout" /><Relationship Id="rId17" Target="../theme/theme1.xml" Type="http://schemas.openxmlformats.org/officeDocument/2006/relationships/theme" /><Relationship Id="rId2" Target="../slideLayouts/slideLayout2.xml" Type="http://schemas.openxmlformats.org/officeDocument/2006/relationships/slideLayout" /><Relationship Id="rId16" Target="../slideLayouts/slideLayout16.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5" Target="../slideLayouts/slideLayout1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 Id="rId14" Target="../slideLayouts/slideLayout14.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2"/>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b="b" l="l" r="r" t="t"/>
              <a:pathLst>
                <a:path h="6866467" w="3007349">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b="b" l="l" r="r" t="t"/>
              <a:pathLst>
                <a:path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fmla="val 100000" name="adj"/>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b="b" l="l" r="r" t="t"/>
              <a:pathLst>
                <a:path h="6866467" w="2858013">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b="b" l="l" r="r" t="t"/>
              <a:pathLst>
                <a:path h="6858000" w="1290094">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b="b" l="l" r="r" t="t"/>
              <a:pathLst>
                <a:path h="6858000" w="1249825">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fmla="val 100000" name="adj"/>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fmla="val 0" name="adj"/>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anchor="t" bIns="45720" lIns="91440" rIns="91440" rtlCol="0" tIns="45720" vert="horz">
            <a:normAutofit/>
          </a:bodyPr>
          <a:lstStyle/>
          <a:p>
            <a:r>
              <a:rPr altLang="zh-CN" lang="en-US"/>
              <a:t>Click to edit Master title style</a:t>
            </a:r>
            <a:endParaRPr dirty="0" lang="en-US"/>
          </a:p>
        </p:txBody>
      </p:sp>
      <p:sp>
        <p:nvSpPr>
          <p:cNvPr id="3" name="Text Placeholder 2"/>
          <p:cNvSpPr>
            <a:spLocks noGrp="1"/>
          </p:cNvSpPr>
          <p:nvPr>
            <p:ph idx="1" type="body"/>
          </p:nvPr>
        </p:nvSpPr>
        <p:spPr>
          <a:xfrm>
            <a:off x="508001" y="1620442"/>
            <a:ext cx="6447501" cy="2910580"/>
          </a:xfrm>
          <a:prstGeom prst="rect">
            <a:avLst/>
          </a:prstGeom>
        </p:spPr>
        <p:txBody>
          <a:bodyPr bIns="45720" lIns="91440" rIns="91440" rtlCol="0" tIns="45720" vert="horz">
            <a:normAutofit/>
          </a:bodyPr>
          <a:lstStyle/>
          <a:p>
            <a:pPr lvl="0"/>
            <a:r>
              <a:rPr altLang="zh-CN" lang="en-US"/>
              <a:t>Click to edit Master text styles</a:t>
            </a:r>
          </a:p>
          <a:p>
            <a:pPr lvl="1"/>
            <a:r>
              <a:rPr altLang="zh-CN" lang="en-US"/>
              <a:t>Second level</a:t>
            </a:r>
          </a:p>
          <a:p>
            <a:pPr lvl="2"/>
            <a:r>
              <a:rPr altLang="zh-CN" lang="en-US"/>
              <a:t>Third level</a:t>
            </a:r>
          </a:p>
          <a:p>
            <a:pPr lvl="3"/>
            <a:r>
              <a:rPr altLang="zh-CN" lang="en-US"/>
              <a:t>Fourth level</a:t>
            </a:r>
          </a:p>
          <a:p>
            <a:pPr lvl="4"/>
            <a:r>
              <a:rPr altLang="zh-CN" lang="en-US"/>
              <a:t>Fifth level</a:t>
            </a:r>
            <a:endParaRPr dirty="0" lang="en-US"/>
          </a:p>
        </p:txBody>
      </p:sp>
      <p:sp>
        <p:nvSpPr>
          <p:cNvPr id="4" name="Date Placeholder 3"/>
          <p:cNvSpPr>
            <a:spLocks noGrp="1"/>
          </p:cNvSpPr>
          <p:nvPr>
            <p:ph idx="2" sz="half" type="dt"/>
          </p:nvPr>
        </p:nvSpPr>
        <p:spPr>
          <a:xfrm>
            <a:off x="5403850" y="4531022"/>
            <a:ext cx="683954" cy="273844"/>
          </a:xfrm>
          <a:prstGeom prst="rect">
            <a:avLst/>
          </a:prstGeom>
        </p:spPr>
        <p:txBody>
          <a:bodyPr anchor="ctr" bIns="45720" lIns="91440" rIns="91440" rtlCol="0" tIns="45720" vert="horz"/>
          <a:lstStyle>
            <a:lvl1pPr algn="r">
              <a:defRPr sz="675">
                <a:solidFill>
                  <a:schemeClr val="tx1">
                    <a:tint val="75000"/>
                  </a:schemeClr>
                </a:solidFill>
              </a:defRPr>
            </a:lvl1pPr>
          </a:lstStyle>
          <a:p>
            <a:fld id="{241EB5C9-1307-BA42-ABA2-0BC069CD8E7F}" type="datetimeFigureOut">
              <a:rPr lang="en-US" smtClean="0"/>
              <a:t>12/25/2025</a:t>
            </a:fld>
            <a:endParaRPr lang="en-US"/>
          </a:p>
        </p:txBody>
      </p:sp>
      <p:sp>
        <p:nvSpPr>
          <p:cNvPr id="5" name="Footer Placeholder 4"/>
          <p:cNvSpPr>
            <a:spLocks noGrp="1"/>
          </p:cNvSpPr>
          <p:nvPr>
            <p:ph idx="3" sz="quarter" type="ftr"/>
          </p:nvPr>
        </p:nvSpPr>
        <p:spPr>
          <a:xfrm>
            <a:off x="508001" y="4531022"/>
            <a:ext cx="4723209" cy="273844"/>
          </a:xfrm>
          <a:prstGeom prst="rect">
            <a:avLst/>
          </a:prstGeom>
        </p:spPr>
        <p:txBody>
          <a:bodyPr anchor="ctr" bIns="45720" lIns="91440" rIns="91440" rtlCol="0" tIns="45720" vert="horz"/>
          <a:lstStyle>
            <a:lvl1pPr algn="l">
              <a:defRPr sz="675">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442998" y="4531022"/>
            <a:ext cx="512504" cy="273844"/>
          </a:xfrm>
          <a:prstGeom prst="rect">
            <a:avLst/>
          </a:prstGeom>
        </p:spPr>
        <p:txBody>
          <a:bodyPr anchor="ctr" bIns="45720" lIns="91440" rIns="91440" rtlCol="0" tIns="45720" vert="horz"/>
          <a:lstStyle>
            <a:lvl1pPr algn="r">
              <a:defRPr sz="675">
                <a:solidFill>
                  <a:schemeClr val="accent1"/>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264577873"/>
      </p:ext>
    </p:extLst>
  </p:cSld>
  <p:clrMap accent1="accent1" accent2="accent2" accent3="accent3" accent4="accent4" accent5="accent5" accent6="accent6" bg1="dk1" bg2="dk2" folHlink="folHlink" hlink="hlink" tx1="lt1" tx2="lt2"/>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l" defTabSz="342900" eaLnBrk="1" hangingPunct="1" latinLnBrk="0" rtl="0">
        <a:spcBef>
          <a:spcPct val="0"/>
        </a:spcBef>
        <a:buNone/>
        <a:defRPr kern="1200" sz="27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342900" eaLnBrk="1" hangingPunct="1" indent="-257175" latinLnBrk="0" marL="257175" rtl="0">
        <a:spcBef>
          <a:spcPts val="750"/>
        </a:spcBef>
        <a:spcAft>
          <a:spcPts val="0"/>
        </a:spcAft>
        <a:buClr>
          <a:schemeClr val="accent1"/>
        </a:buClr>
        <a:buSzPct val="80000"/>
        <a:buFont charset="2" typeface="Wingdings 3"/>
        <a:buChar char=""/>
        <a:defRPr kern="1200" sz="1350">
          <a:solidFill>
            <a:schemeClr val="tx1">
              <a:lumMod val="75000"/>
              <a:lumOff val="25000"/>
            </a:schemeClr>
          </a:solidFill>
          <a:latin typeface="+mn-lt"/>
          <a:ea typeface="+mn-ea"/>
          <a:cs typeface="+mn-cs"/>
        </a:defRPr>
      </a:lvl1pPr>
      <a:lvl2pPr algn="l" defTabSz="342900" eaLnBrk="1" hangingPunct="1" indent="-214313" latinLnBrk="0" marL="557213" rtl="0">
        <a:spcBef>
          <a:spcPts val="750"/>
        </a:spcBef>
        <a:spcAft>
          <a:spcPts val="0"/>
        </a:spcAft>
        <a:buClr>
          <a:schemeClr val="accent1"/>
        </a:buClr>
        <a:buSzPct val="80000"/>
        <a:buFont charset="2" typeface="Wingdings 3"/>
        <a:buChar char=""/>
        <a:defRPr kern="1200" sz="1200">
          <a:solidFill>
            <a:schemeClr val="tx1">
              <a:lumMod val="75000"/>
              <a:lumOff val="25000"/>
            </a:schemeClr>
          </a:solidFill>
          <a:latin typeface="+mn-lt"/>
          <a:ea typeface="+mn-ea"/>
          <a:cs typeface="+mn-cs"/>
        </a:defRPr>
      </a:lvl2pPr>
      <a:lvl3pPr algn="l" defTabSz="342900" eaLnBrk="1" hangingPunct="1" indent="-171450" latinLnBrk="0" marL="857250" rtl="0">
        <a:spcBef>
          <a:spcPts val="750"/>
        </a:spcBef>
        <a:spcAft>
          <a:spcPts val="0"/>
        </a:spcAft>
        <a:buClr>
          <a:schemeClr val="accent1"/>
        </a:buClr>
        <a:buSzPct val="80000"/>
        <a:buFont charset="2" typeface="Wingdings 3"/>
        <a:buChar char=""/>
        <a:defRPr kern="1200" sz="1050">
          <a:solidFill>
            <a:schemeClr val="tx1">
              <a:lumMod val="75000"/>
              <a:lumOff val="25000"/>
            </a:schemeClr>
          </a:solidFill>
          <a:latin typeface="+mn-lt"/>
          <a:ea typeface="+mn-ea"/>
          <a:cs typeface="+mn-cs"/>
        </a:defRPr>
      </a:lvl3pPr>
      <a:lvl4pPr algn="l" defTabSz="342900" eaLnBrk="1" hangingPunct="1" indent="-171450" latinLnBrk="0" marL="12001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4pPr>
      <a:lvl5pPr algn="l" defTabSz="342900" eaLnBrk="1" hangingPunct="1" indent="-171450" latinLnBrk="0" marL="15430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5pPr>
      <a:lvl6pPr algn="l" defTabSz="342900" eaLnBrk="1" hangingPunct="1" indent="-171450" latinLnBrk="0" marL="18859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6pPr>
      <a:lvl7pPr algn="l" defTabSz="342900" eaLnBrk="1" hangingPunct="1" indent="-171450" latinLnBrk="0" marL="22288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7pPr>
      <a:lvl8pPr algn="l" defTabSz="342900" eaLnBrk="1" hangingPunct="1" indent="-171450" latinLnBrk="0" marL="25717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8pPr>
      <a:lvl9pPr algn="l" defTabSz="342900" eaLnBrk="1" hangingPunct="1" indent="-171450" latinLnBrk="0" marL="2914650" rtl="0">
        <a:spcBef>
          <a:spcPts val="750"/>
        </a:spcBef>
        <a:spcAft>
          <a:spcPts val="0"/>
        </a:spcAft>
        <a:buClr>
          <a:schemeClr val="accent1"/>
        </a:buClr>
        <a:buSzPct val="80000"/>
        <a:buFont charset="2" typeface="Wingdings 3"/>
        <a:buChar char=""/>
        <a:defRPr kern="1200" sz="900">
          <a:solidFill>
            <a:schemeClr val="tx1">
              <a:lumMod val="75000"/>
              <a:lumOff val="25000"/>
            </a:schemeClr>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png"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github.com/quarto-dev/quarto-cli/issues/13372" TargetMode="Externa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std.samr.gov.cn/gb/search/gbDetailed?id=A47A713B767814ABE05397BE0A0ABB25" TargetMode="External" /></Relationships>
</file>

<file path=ppt/slides/_rels/slide1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 Target="slide3.xml" /><Relationship Id="rId3" Type="http://schemas.openxmlformats.org/officeDocument/2006/relationships/slide" Target="slide8.xml" /><Relationship Id="rId4" Type="http://schemas.openxmlformats.org/officeDocument/2006/relationships/slide" Target="slide9.xml" /><Relationship Id="rId5" Type="http://schemas.openxmlformats.org/officeDocument/2006/relationships/slide" Target="slide15.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 Target="slide17.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0300" y="1803400"/>
            <a:ext cx="5825202" cy="1234727"/>
          </a:xfrm>
        </p:spPr>
        <p:txBody>
          <a:bodyPr/>
          <a:lstStyle/>
          <a:p>
            <a:pPr lvl="0" indent="0" marL="0">
              <a:buNone/>
            </a:pPr>
            <a:r>
              <a:rPr/>
              <a:t>SunQuarTeX Example - cnpre</a:t>
            </a:r>
          </a:p>
        </p:txBody>
      </p:sp>
      <p:sp>
        <p:nvSpPr>
          <p:cNvPr id="3" name="Subtitle 2"/>
          <p:cNvSpPr>
            <a:spLocks noGrp="1"/>
          </p:cNvSpPr>
          <p:nvPr>
            <p:ph idx="1" type="subTitle"/>
          </p:nvPr>
        </p:nvSpPr>
        <p:spPr>
          <a:xfrm>
            <a:off x="1130300" y="3038125"/>
            <a:ext cx="5825202" cy="822674"/>
          </a:xfrm>
        </p:spPr>
        <p:txBody>
          <a:bodyPr/>
          <a:lstStyle/>
          <a:p>
            <a:pPr lvl="0" indent="0" marL="0">
              <a:buNone/>
            </a:pPr>
            <a:r>
              <a:rPr/>
              <a:t>这是副标题</a:t>
            </a:r>
            <a:br/>
            <a:br/>
            <a:r>
              <a:rPr/>
              <a:t>sun123zxy</a:t>
            </a:r>
          </a:p>
        </p:txBody>
      </p:sp>
      <p:sp>
        <p:nvSpPr>
          <p:cNvPr id="4" name="Date Placeholder 3"/>
          <p:cNvSpPr>
            <a:spLocks noGrp="1"/>
          </p:cNvSpPr>
          <p:nvPr>
            <p:ph idx="10" sz="half" type="dt"/>
          </p:nvPr>
        </p:nvSpPr>
        <p:spPr/>
        <p:txBody>
          <a:bodyPr/>
          <a:lstStyle/>
          <a:p>
            <a:pPr lvl="0" indent="0" marL="0">
              <a:buNone/>
            </a:pPr>
            <a:r>
              <a:rPr/>
              <a:t>2023-08-21</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代码块</a:t>
            </a:r>
          </a:p>
        </p:txBody>
      </p:sp>
      <p:sp>
        <p:nvSpPr>
          <p:cNvPr id="3" name="Content Placeholder 2"/>
          <p:cNvSpPr>
            <a:spLocks noGrp="1"/>
          </p:cNvSpPr>
          <p:nvPr>
            <p:ph idx="1"/>
          </p:nvPr>
        </p:nvSpPr>
        <p:spPr/>
        <p:txBody>
          <a:bodyPr/>
          <a:lstStyle/>
          <a:p>
            <a:pPr lvl="0" indent="0" marL="0">
              <a:buNone/>
            </a:pPr>
            <a:r>
              <a:rPr/>
              <a:t>行间代码 </a:t>
            </a:r>
            <a:r>
              <a:rPr>
                <a:latin typeface="Courier"/>
              </a:rPr>
              <a:t>print("Hello, SunQuarTeX")</a:t>
            </a:r>
            <a:r>
              <a:rPr/>
              <a:t>.</a:t>
            </a:r>
          </a:p>
          <a:p>
            <a:pPr lvl="0" indent="0">
              <a:buNone/>
            </a:pPr>
            <a:r>
              <a:rPr>
                <a:solidFill>
                  <a:srgbClr val="AD0000"/>
                </a:solidFill>
                <a:latin typeface="Courier"/>
              </a:rPr>
              <a:t>#include</a:t>
            </a:r>
            <a:r>
              <a:rPr>
                <a:solidFill>
                  <a:srgbClr val="00769E"/>
                </a:solidFill>
                <a:latin typeface="Courier"/>
              </a:rPr>
              <a:t>&lt;bits/stdc++.h&gt;</a:t>
            </a:r>
            <a:br/>
            <a:r>
              <a:rPr b="1">
                <a:solidFill>
                  <a:srgbClr val="003B4F"/>
                </a:solidFill>
                <a:latin typeface="Courier"/>
              </a:rPr>
              <a:t>using</a:t>
            </a:r>
            <a:r>
              <a:rPr>
                <a:solidFill>
                  <a:srgbClr val="003B4F"/>
                </a:solidFill>
                <a:latin typeface="Courier"/>
              </a:rPr>
              <a:t> </a:t>
            </a:r>
            <a:r>
              <a:rPr b="1">
                <a:solidFill>
                  <a:srgbClr val="003B4F"/>
                </a:solidFill>
                <a:latin typeface="Courier"/>
              </a:rPr>
              <a:t>namespace</a:t>
            </a:r>
            <a:r>
              <a:rPr>
                <a:solidFill>
                  <a:srgbClr val="003B4F"/>
                </a:solidFill>
                <a:latin typeface="Courier"/>
              </a:rPr>
              <a:t> std</a:t>
            </a:r>
            <a:r>
              <a:rPr>
                <a:solidFill>
                  <a:srgbClr val="5E5E5E"/>
                </a:solidFill>
                <a:latin typeface="Courier"/>
              </a:rPr>
              <a:t>;</a:t>
            </a:r>
            <a:br/>
            <a:br/>
            <a:r>
              <a:rPr>
                <a:solidFill>
                  <a:srgbClr val="AD0000"/>
                </a:solidFill>
                <a:latin typeface="Courier"/>
              </a:rPr>
              <a:t>int</a:t>
            </a:r>
            <a:r>
              <a:rPr>
                <a:solidFill>
                  <a:srgbClr val="003B4F"/>
                </a:solidFill>
                <a:latin typeface="Courier"/>
              </a:rPr>
              <a:t> main</a:t>
            </a:r>
            <a:r>
              <a:rPr>
                <a:solidFill>
                  <a:srgbClr val="5E5E5E"/>
                </a:solidFill>
                <a:latin typeface="Courier"/>
              </a:rPr>
              <a:t>(){</a:t>
            </a:r>
            <a:br/>
            <a:r>
              <a:rPr>
                <a:solidFill>
                  <a:srgbClr val="003B4F"/>
                </a:solidFill>
                <a:latin typeface="Courier"/>
              </a:rPr>
              <a:t>    </a:t>
            </a:r>
            <a:r>
              <a:rPr b="1">
                <a:solidFill>
                  <a:srgbClr val="003B4F"/>
                </a:solidFill>
                <a:latin typeface="Courier"/>
              </a:rPr>
              <a:t>return</a:t>
            </a:r>
            <a:r>
              <a:rPr>
                <a:solidFill>
                  <a:srgbClr val="003B4F"/>
                </a:solidFill>
                <a:latin typeface="Courier"/>
              </a:rPr>
              <a:t> </a:t>
            </a:r>
            <a:r>
              <a:rPr>
                <a:solidFill>
                  <a:srgbClr val="AD0000"/>
                </a:solidFill>
                <a:latin typeface="Courier"/>
              </a:rPr>
              <a:t>0</a:t>
            </a:r>
            <a:r>
              <a:rPr>
                <a:solidFill>
                  <a:srgbClr val="5E5E5E"/>
                </a:solidFill>
                <a:latin typeface="Courier"/>
              </a:rPr>
              <a:t>;</a:t>
            </a:r>
            <a:r>
              <a:rPr>
                <a:solidFill>
                  <a:srgbClr val="003B4F"/>
                </a:solidFill>
                <a:latin typeface="Courier"/>
              </a:rPr>
              <a:t> </a:t>
            </a:r>
            <a:r>
              <a:rPr>
                <a:solidFill>
                  <a:srgbClr val="5E5E5E"/>
                </a:solidFill>
                <a:latin typeface="Courier"/>
              </a:rPr>
              <a:t>// 返回 0</a:t>
            </a:r>
            <a:br/>
            <a:r>
              <a:rPr>
                <a:solidFill>
                  <a:srgbClr val="5E5E5E"/>
                </a:solidFill>
                <a:latin typeface="Courier"/>
              </a:rPr>
              <a:t>}</a:t>
            </a:r>
          </a:p>
          <a:p>
            <a:pPr lvl="0" indent="0">
              <a:buNone/>
            </a:pPr>
            <a:r>
              <a:rPr b="1">
                <a:solidFill>
                  <a:srgbClr val="003B4F"/>
                </a:solidFill>
                <a:latin typeface="Courier"/>
              </a:rPr>
              <a:t>example</a:t>
            </a:r>
            <a:r>
              <a:rPr>
                <a:solidFill>
                  <a:srgbClr val="003B4F"/>
                </a:solidFill>
                <a:latin typeface="Courier"/>
              </a:rPr>
              <a:t> : (</a:t>
            </a:r>
            <a:r>
              <a:rPr b="1">
                <a:solidFill>
                  <a:srgbClr val="003B4F"/>
                </a:solidFill>
                <a:latin typeface="Courier"/>
              </a:rPr>
              <a:t>∀</a:t>
            </a:r>
            <a:r>
              <a:rPr>
                <a:solidFill>
                  <a:srgbClr val="003B4F"/>
                </a:solidFill>
                <a:latin typeface="Courier"/>
              </a:rPr>
              <a:t> x, p x → r) → ((</a:t>
            </a:r>
            <a:r>
              <a:rPr b="1">
                <a:solidFill>
                  <a:srgbClr val="003B4F"/>
                </a:solidFill>
                <a:latin typeface="Courier"/>
              </a:rPr>
              <a:t>∃</a:t>
            </a:r>
            <a:r>
              <a:rPr>
                <a:solidFill>
                  <a:srgbClr val="003B4F"/>
                </a:solidFill>
                <a:latin typeface="Courier"/>
              </a:rPr>
              <a:t> x, p x) → r) </a:t>
            </a:r>
            <a:r>
              <a:rPr>
                <a:solidFill>
                  <a:srgbClr val="5E5E5E"/>
                </a:solidFill>
                <a:latin typeface="Courier"/>
              </a:rPr>
              <a:t>:=</a:t>
            </a:r>
            <a:r>
              <a:rPr>
                <a:solidFill>
                  <a:srgbClr val="003B4F"/>
                </a:solidFill>
                <a:latin typeface="Courier"/>
              </a:rPr>
              <a:t> </a:t>
            </a:r>
            <a:r>
              <a:rPr b="1">
                <a:solidFill>
                  <a:srgbClr val="003B4F"/>
                </a:solidFill>
                <a:latin typeface="Courier"/>
              </a:rPr>
              <a:t>by</a:t>
            </a:r>
            <a:br/>
            <a:r>
              <a:rPr>
                <a:solidFill>
                  <a:srgbClr val="003B4F"/>
                </a:solidFill>
                <a:latin typeface="Courier"/>
              </a:rPr>
              <a:t>  </a:t>
            </a:r>
            <a:r>
              <a:rPr>
                <a:solidFill>
                  <a:srgbClr val="4758AB"/>
                </a:solidFill>
                <a:latin typeface="Courier"/>
              </a:rPr>
              <a:t>intro</a:t>
            </a:r>
            <a:r>
              <a:rPr>
                <a:solidFill>
                  <a:srgbClr val="003B4F"/>
                </a:solidFill>
                <a:latin typeface="Courier"/>
              </a:rPr>
              <a:t> h ⟨a, hpa⟩ </a:t>
            </a:r>
            <a:r>
              <a:rPr>
                <a:solidFill>
                  <a:srgbClr val="5E5E5E"/>
                </a:solidFill>
                <a:latin typeface="Courier"/>
              </a:rPr>
              <a:t>-- you may also `rcases` explicitly</a:t>
            </a:r>
            <a:br/>
            <a:r>
              <a:rPr>
                <a:solidFill>
                  <a:srgbClr val="003B4F"/>
                </a:solidFill>
                <a:latin typeface="Courier"/>
              </a:rPr>
              <a:t>  </a:t>
            </a:r>
            <a:r>
              <a:rPr>
                <a:solidFill>
                  <a:srgbClr val="4758AB"/>
                </a:solidFill>
                <a:latin typeface="Courier"/>
              </a:rPr>
              <a:t>exact</a:t>
            </a:r>
            <a:r>
              <a:rPr>
                <a:solidFill>
                  <a:srgbClr val="003B4F"/>
                </a:solidFill>
                <a:latin typeface="Courier"/>
              </a:rPr>
              <a:t> h a hpa</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图</a:t>
            </a:r>
          </a:p>
        </p:txBody>
      </p:sp>
      <p:pic>
        <p:nvPicPr>
          <p:cNvPr descr="figure.png" id="0" name="Picture 1"/>
          <p:cNvPicPr>
            <a:picLocks noGrp="1" noChangeAspect="1"/>
          </p:cNvPicPr>
          <p:nvPr/>
        </p:nvPicPr>
        <p:blipFill>
          <a:blip r:embed="rId2"/>
          <a:stretch>
            <a:fillRect/>
          </a:stretch>
        </p:blipFill>
        <p:spPr bwMode="auto">
          <a:xfrm>
            <a:off x="508000" y="1981200"/>
            <a:ext cx="6438900" cy="1676400"/>
          </a:xfrm>
          <a:prstGeom prst="rect">
            <a:avLst/>
          </a:prstGeom>
          <a:noFill/>
          <a:ln w="9525">
            <a:noFill/>
            <a:headEnd/>
            <a:tailEnd/>
          </a:ln>
        </p:spPr>
      </p:pic>
      <p:sp>
        <p:nvSpPr>
          <p:cNvPr id="1" name="TextBox 3"/>
          <p:cNvSpPr txBox="1"/>
          <p:nvPr>
            <p:ph idx="1"/>
          </p:nvPr>
        </p:nvSpPr>
        <p:spPr>
          <a:xfrm>
            <a:off x="508000" y="4013200"/>
            <a:ext cx="6438900" cy="508000"/>
          </a:xfrm>
          <a:prstGeom prst="rect">
            <a:avLst/>
          </a:prstGeom>
          <a:noFill/>
        </p:spPr>
        <p:txBody>
          <a:bodyPr/>
          <a:lstStyle/>
          <a:p>
            <a:pPr lvl="0" indent="0" marL="0" algn="ctr">
              <a:buNone/>
            </a:pPr>
            <a:r>
              <a:rPr/>
              <a:t>图 1: 这是一张插图</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引用一下 图 1．</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计算图</a:t>
            </a:r>
          </a:p>
        </p:txBody>
      </p:sp>
      <p:sp>
        <p:nvSpPr>
          <p:cNvPr id="3" name="Content Placeholder 2"/>
          <p:cNvSpPr>
            <a:spLocks noGrp="1"/>
          </p:cNvSpPr>
          <p:nvPr>
            <p:ph idx="1"/>
          </p:nvPr>
        </p:nvSpPr>
        <p:spPr/>
        <p:txBody>
          <a:bodyPr/>
          <a:lstStyle/>
          <a:p>
            <a:pPr lvl="0" indent="0" marL="0">
              <a:buNone/>
            </a:pPr>
            <a:r>
              <a:rPr/>
              <a:t>Beamer format temporarily disabled due to </a:t>
            </a:r>
            <a:r>
              <a:rPr>
                <a:hlinkClick r:id="rId2"/>
              </a:rPr>
              <a:t>Quarto Issue #13372</a:t>
            </a:r>
            <a:r>
              <a:rPr/>
              <a:t>.</a:t>
            </a:r>
          </a:p>
          <a:p>
            <a:pPr lvl="0" indent="0" marL="0">
              <a:buNone/>
            </a:pPr>
            <a:r>
              <a:rPr/>
              <a:t>复杂的并列效果．（图 2, 图 2 (a), 图 2 (b)）</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TikZ</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lstStyle/>
          <a:p>
            <a:pPr lvl="0" indent="0" marL="0">
              <a:buNone/>
            </a:pPr>
            <a:r>
              <a:rPr/>
              <a:t>Subsection 2</a:t>
            </a:r>
          </a:p>
        </p:txBody>
      </p:sp>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定理</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b="1"/>
                  <a:t>定理 1 (测试定理)</a:t>
                </a:r>
                <a:r>
                  <a:rPr/>
                  <a:t> 这是一个定理．</a:t>
                </a:r>
              </a:p>
              <a:p>
                <a:pPr lvl="0" indent="0" marL="0">
                  <a:buNone/>
                </a:pPr>
                <a14:m>
                  <m:oMathPara xmlns:m="http://schemas.openxmlformats.org/officeDocument/2006/math">
                    <m:oMathParaPr>
                      <m:jc m:val="center"/>
                    </m:oMathParaPr>
                    <m:oMath>
                      <m:nary>
                        <m:naryPr>
                          <m:chr m:val="∑"/>
                          <m:limLoc m:val="undOvr"/>
                          <m:subHide m:val="off"/>
                          <m:supHide m:val="on"/>
                        </m:naryPr>
                        <m:sub>
                          <m:r>
                            <m:t>d</m:t>
                          </m:r>
                          <m:r>
                            <m:rPr>
                              <m:sty m:val="p"/>
                            </m:rPr>
                            <m:t>∣</m:t>
                          </m:r>
                          <m:r>
                            <m:t>n</m:t>
                          </m:r>
                        </m:sub>
                        <m:sup>
                          <m:r>
                            <m:t>​</m:t>
                          </m:r>
                        </m:sup>
                        <m:e>
                          <m:r>
                            <m:t>φ</m:t>
                          </m:r>
                        </m:e>
                      </m:nary>
                      <m:r>
                        <m:rPr>
                          <m:sty m:val="p"/>
                        </m:rPr>
                        <m:t>(</m:t>
                      </m:r>
                      <m:r>
                        <m:t>d</m:t>
                      </m:r>
                      <m:r>
                        <m:rPr>
                          <m:sty m:val="p"/>
                        </m:rPr>
                        <m:t>)</m:t>
                      </m:r>
                      <m:r>
                        <m:rPr>
                          <m:sty m:val="p"/>
                        </m:rPr>
                        <m:t>=</m:t>
                      </m:r>
                      <m:r>
                        <m:t>n</m:t>
                      </m:r>
                    </m:oMath>
                  </m:oMathPara>
                </a14:m>
              </a:p>
              <a:p>
                <a:pPr lvl="0" indent="0" marL="0">
                  <a:buNone/>
                </a:pPr>
                <a:r>
                  <a:rPr i="1"/>
                  <a:t>证明</a:t>
                </a:r>
                <a:r>
                  <a:rPr/>
                  <a:t>. 这是一个以公式结尾的证明．</a:t>
                </a:r>
              </a:p>
              <a:p>
                <a:pPr lvl="0" indent="0" marL="0">
                  <a:buNone/>
                </a:pPr>
                <a14:m>
                  <m:oMathPara xmlns:m="http://schemas.openxmlformats.org/officeDocument/2006/math">
                    <m:oMathParaPr>
                      <m:jc m:val="center"/>
                    </m:oMathParaPr>
                    <m:oMath>
                      <m:nary>
                        <m:naryPr>
                          <m:chr m:val="∑"/>
                          <m:limLoc m:val="undOvr"/>
                          <m:subHide m:val="off"/>
                          <m:supHide m:val="on"/>
                        </m:naryPr>
                        <m:sub>
                          <m:r>
                            <m:t>d</m:t>
                          </m:r>
                          <m:r>
                            <m:rPr>
                              <m:sty m:val="p"/>
                            </m:rPr>
                            <m:t>∣</m:t>
                          </m:r>
                          <m:r>
                            <m:t>n</m:t>
                          </m:r>
                        </m:sub>
                        <m:sup>
                          <m:r>
                            <m:t>​</m:t>
                          </m:r>
                        </m:sup>
                        <m:e>
                          <m:r>
                            <m:t>μ</m:t>
                          </m:r>
                        </m:e>
                      </m:nary>
                      <m:r>
                        <m:rPr>
                          <m:sty m:val="p"/>
                        </m:rPr>
                        <m:t>(</m:t>
                      </m:r>
                      <m:r>
                        <m:t>d</m:t>
                      </m:r>
                      <m:r>
                        <m:rPr>
                          <m:sty m:val="p"/>
                        </m:rPr>
                        <m:t>)</m:t>
                      </m:r>
                      <m:r>
                        <m:rPr>
                          <m:sty m:val="p"/>
                        </m:rPr>
                        <m:t>=</m:t>
                      </m:r>
                      <m:r>
                        <m:rPr>
                          <m:sty m:val="p"/>
                        </m:rPr>
                        <m:t>[</m:t>
                      </m:r>
                      <m:r>
                        <m:t>n</m:t>
                      </m:r>
                      <m:r>
                        <m:rPr>
                          <m:sty m:val="p"/>
                        </m:rPr>
                        <m:t>=</m:t>
                      </m:r>
                      <m:r>
                        <m:t>1</m:t>
                      </m:r>
                      <m:r>
                        <m:rPr>
                          <m:sty m:val="p"/>
                        </m:rPr>
                        <m:t>]</m:t>
                      </m:r>
                    </m:oMath>
                  </m:oMathPara>
                </a14:m>
              </a:p>
              <a:p>
                <a:pPr lvl="0" indent="0" marL="0">
                  <a:buNone/>
                </a:pPr>
                <a:r>
                  <a:rPr i="1"/>
                  <a:t>证明</a:t>
                </a:r>
                <a:r>
                  <a:rPr/>
                  <a:t>. 这是一个比较长长长长长长长长长长长长长长长长长长长长长长长长长长长长长长长长长长长长长长长长长长长长长长长长长长长长长长长长长长长长长长长长的证明．</a:t>
                </a:r>
              </a:p>
              <a:p>
                <a:pPr lvl="0" indent="0" marL="0">
                  <a:buNone/>
                </a:pPr>
                <a:r>
                  <a:rPr b="1"/>
                  <a:t>定义 1</a:t>
                </a:r>
                <a:r>
                  <a:rPr/>
                  <a:t> 这是一个定义．</a:t>
                </a:r>
              </a:p>
              <a:p>
                <a:pPr lvl="0" indent="0" marL="0">
                  <a:buNone/>
                </a:pPr>
                <a:r>
                  <a:rPr b="1"/>
                  <a:t>例 1 (一个例子)</a:t>
                </a:r>
                <a:r>
                  <a:rPr/>
                  <a:t> 这是一个例子．</a:t>
                </a:r>
              </a:p>
              <a:p>
                <a:pPr lvl="0" indent="0" marL="0">
                  <a:buNone/>
                </a:pPr>
                <a:r>
                  <a:rPr i="1"/>
                  <a:t>解</a:t>
                </a:r>
                <a:r>
                  <a:rPr/>
                  <a:t>. 这是例子的解．</a:t>
                </a:r>
              </a:p>
              <a:p>
                <a:pPr lvl="0" indent="0" marL="0">
                  <a:buNone/>
                </a:pPr>
                <a:r>
                  <a:rPr b="1"/>
                  <a:t>习题 1</a:t>
                </a:r>
                <a:r>
                  <a:rPr/>
                  <a:t> 这是一个练习．</a:t>
                </a:r>
              </a:p>
              <a:p>
                <a:pPr lvl="0" indent="0" marL="0">
                  <a:buNone/>
                </a:pPr>
                <a:r>
                  <a:rPr i="1"/>
                  <a:t>注记</a:t>
                </a:r>
                <a:r>
                  <a:rPr/>
                  <a:t>. 这是一个注记，习题 1 的注记．</a:t>
                </a:r>
              </a:p>
              <a:p>
                <a:pPr lvl="0" indent="0" marL="0">
                  <a:buNone/>
                </a:pPr>
                <a:r>
                  <a:rPr b="1"/>
                  <a:t>引理 1</a:t>
                </a:r>
                <a:r>
                  <a:rPr/>
                  <a:t> 这是一个引理．</a:t>
                </a:r>
              </a:p>
              <a:p>
                <a:pPr lvl="0" indent="0" marL="0">
                  <a:buNone/>
                </a:pPr>
                <a:r>
                  <a:rPr b="1"/>
                  <a:t>推论 1</a:t>
                </a:r>
                <a:r>
                  <a:rPr/>
                  <a:t> 这是一个推论，定理 1 的推论．</a:t>
                </a:r>
              </a:p>
              <a:p>
                <a:pPr lvl="0" indent="0" marL="0">
                  <a:buNone/>
                </a:pPr>
                <a:r>
                  <a:rPr b="1"/>
                  <a:t>命题 1</a:t>
                </a:r>
                <a:r>
                  <a:rPr/>
                  <a:t> 这是一个命题．</a:t>
                </a:r>
              </a:p>
              <a:p>
                <a:pPr lvl="0" indent="0" marL="0">
                  <a:buNone/>
                </a:pPr>
                <a:r>
                  <a:rPr b="1"/>
                  <a:t>猜想 1</a:t>
                </a:r>
                <a:r>
                  <a:rPr/>
                  <a:t> 这是一个猜想．</a:t>
                </a:r>
              </a:p>
              <a:p>
                <a:pPr lvl="0" indent="0" marL="0">
                  <a:buNone/>
                </a:pPr>
                <a:r>
                  <a:rPr/>
                  <a:t>[1] Y. Taigman, M. Yang, M. Ranzato, 和 L. Wolf, 《Closing the gap to human-level performance in face verification. deepface》, 收入 </a:t>
                </a:r>
                <a:r>
                  <a:rPr i="1"/>
                  <a:t>Proceedings of the IEEE Computer Vision and Pattern Recognition (CVPR)</a:t>
                </a:r>
                <a:r>
                  <a:rPr/>
                  <a:t>, 页 6.</a:t>
                </a:r>
              </a:p>
              <a:p>
                <a:pPr lvl="0" indent="0" marL="0">
                  <a:buNone/>
                </a:pPr>
                <a:r>
                  <a:rPr/>
                  <a:t>[2] 全国信息安全标准化技术委员会, 《《信息安全技术远程人脸识别系统技术要求》（GB/T38671-2020）》. </a:t>
                </a:r>
                <a:r>
                  <a:rPr>
                    <a:hlinkClick r:id="rId2"/>
                  </a:rPr>
                  <a:t>https://std.samr.gov.cn/gb/search/gbDetailed?id=A47A713B767814ABE05397BE0A0ABB25</a:t>
                </a:r>
                <a:r>
                  <a:rPr/>
                  <a:t>, 2020年.</a:t>
                </a:r>
              </a:p>
              <a:p>
                <a:pPr lvl="0" indent="0" marL="0">
                  <a:buNone/>
                </a:pPr>
                <a:r>
                  <a:rPr/>
                  <a:t>[3] M. Turk 和 A. Pentland, 《Eigenfaces for Recognition》, </a:t>
                </a:r>
                <a:r>
                  <a:rPr i="1"/>
                  <a:t>Journal of Cognitive Neuroscience</a:t>
                </a:r>
                <a:r>
                  <a:rPr/>
                  <a:t>, 卷 3, 期 1, 页 71～86.</a:t>
                </a:r>
              </a:p>
            </p:txBody>
          </p:sp>
        </mc:Choice>
      </mc:AlternateContent>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Notes</a:t>
            </a:r>
          </a:p>
        </p:txBody>
      </p:sp>
      <p:sp>
        <p:nvSpPr>
          <p:cNvPr id="3" name="Content Placeholder 2"/>
          <p:cNvSpPr>
            <a:spLocks noGrp="1"/>
          </p:cNvSpPr>
          <p:nvPr>
            <p:ph idx="1"/>
          </p:nvPr>
        </p:nvSpPr>
        <p:spPr/>
        <p:txBody>
          <a:bodyPr/>
          <a:lstStyle/>
          <a:p>
            <a:pPr lvl="0" indent="0" marL="0">
              <a:buNone/>
            </a:pPr>
            <a:r>
              <a:rPr sz="1800"/>
              <a:t>1. 这是一个脚注．</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目录</a:t>
            </a:r>
          </a:p>
        </p:txBody>
      </p:sp>
      <p:sp>
        <p:nvSpPr>
          <p:cNvPr id="3" name="Content Placeholder 2"/>
          <p:cNvSpPr>
            <a:spLocks noGrp="1"/>
          </p:cNvSpPr>
          <p:nvPr>
            <p:ph idx="1"/>
          </p:nvPr>
        </p:nvSpPr>
        <p:spPr/>
        <p:txBody>
          <a:bodyPr/>
          <a:lstStyle/>
          <a:p>
            <a:pPr lvl="0"/>
            <a:r>
              <a:rPr>
                <a:hlinkClick r:id="rId2" action="ppaction://hlinksldjump"/>
              </a:rPr>
              <a:t>Section A</a:t>
            </a:r>
          </a:p>
          <a:p>
            <a:pPr lvl="0"/>
            <a:r>
              <a:rPr>
                <a:hlinkClick r:id="rId3" action="ppaction://hlinksldjump"/>
              </a:rPr>
              <a:t>Section B</a:t>
            </a:r>
          </a:p>
          <a:p>
            <a:pPr lvl="1"/>
            <a:r>
              <a:rPr>
                <a:hlinkClick r:id="rId4" action="ppaction://hlinksldjump"/>
              </a:rPr>
              <a:t>Subsection 1</a:t>
            </a:r>
          </a:p>
          <a:p>
            <a:pPr lvl="1"/>
            <a:r>
              <a:rPr>
                <a:hlinkClick r:id="rId5" action="ppaction://hlinksldjump"/>
              </a:rPr>
              <a:t>Subsection 2</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lstStyle/>
          <a:p>
            <a:pPr lvl="0" indent="0" marL="0">
              <a:buNone/>
            </a:pPr>
            <a:r>
              <a:rPr/>
              <a:t>Section A</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文字</a:t>
            </a:r>
          </a:p>
        </p:txBody>
      </p:sp>
      <p:sp>
        <p:nvSpPr>
          <p:cNvPr id="3" name="Content Placeholder 2"/>
          <p:cNvSpPr>
            <a:spLocks noGrp="1"/>
          </p:cNvSpPr>
          <p:nvPr>
            <p:ph idx="1"/>
          </p:nvPr>
        </p:nvSpPr>
        <p:spPr/>
        <p:txBody>
          <a:bodyPr/>
          <a:lstStyle/>
          <a:p>
            <a:pPr lvl="0" indent="0" marL="0">
              <a:buNone/>
            </a:pPr>
            <a:r>
              <a:rPr/>
              <a:t>长长长</a:t>
            </a:r>
            <a:r>
              <a:rPr b="1"/>
              <a:t>长长 long 长长</a:t>
            </a:r>
            <a:r>
              <a:rPr/>
              <a:t>长长长长长</a:t>
            </a:r>
            <a:r>
              <a:rPr i="1"/>
              <a:t>长长 long 长长</a:t>
            </a:r>
            <a:r>
              <a:rPr/>
              <a:t>长长长长长长长长长长长长长长长长长长长长长长长长长长长句子．</a:t>
            </a:r>
          </a:p>
          <a:p>
            <a:pPr lvl="0" indent="0" marL="0">
              <a:buNone/>
            </a:pPr>
            <a:r>
              <a:rPr/>
              <a:t>长长长长长长长长长长长长长长长长长长长长长长长长长长长长长长长长长长长长长长长长长长长段落．</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sz="half"/>
          </p:nvPr>
        </p:nvSpPr>
        <p:spPr/>
        <p:txBody>
          <a:bodyPr/>
          <a:lstStyle/>
          <a:p>
            <a:pPr lvl="0"/>
            <a:r>
              <a:rPr/>
              <a:t>左栏．</a:t>
            </a:r>
          </a:p>
          <a:p>
            <a:pPr lvl="0"/>
            <a:r>
              <a:rPr/>
              <a:t>窄窄窄窄窄窄窄窄窄窄窄窄窄窄窄窄窄的左栏．</a:t>
            </a:r>
          </a:p>
        </p:txBody>
      </p:sp>
      <p:sp>
        <p:nvSpPr>
          <p:cNvPr id="4" name="Content Placeholder 3"/>
          <p:cNvSpPr>
            <a:spLocks noGrp="1"/>
          </p:cNvSpPr>
          <p:nvPr>
            <p:ph idx="2" sz="half"/>
          </p:nvPr>
        </p:nvSpPr>
        <p:spPr/>
        <p:txBody>
          <a:bodyPr/>
          <a:lstStyle/>
          <a:p>
            <a:pPr lvl="0"/>
            <a:r>
              <a:rPr/>
              <a:t>右栏．</a:t>
            </a:r>
          </a:p>
          <a:p>
            <a:pPr lvl="0"/>
            <a:r>
              <a:rPr/>
              <a:t>宽宽宽宽宽宽宽宽宽宽宽宽宽宽宽宽宽宽宽宽宽宽宽宽宽宽宽宽宽宽宽的右栏．</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列表</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这是列表．</a:t>
                </a:r>
              </a:p>
              <a:p>
                <a:pPr lvl="0"/>
                <a:r>
                  <a:rPr/>
                  <a:t>紧的列表．</a:t>
                </a:r>
              </a:p>
              <a:p>
                <a:pPr lvl="0" indent="0" marL="0">
                  <a:buNone/>
                </a:pPr>
                <a:r>
                  <a:rPr/>
                  <a:t>噢</a:t>
                </a:r>
              </a:p>
              <a:p>
                <a:pPr lvl="0"/>
                <a:r>
                  <a:rPr/>
                  <a:t>这是列表．</a:t>
                </a:r>
              </a:p>
              <a:p>
                <a:pPr lvl="0"/>
                <a:r>
                  <a:rPr/>
                  <a:t>松的列表．</a:t>
                </a:r>
              </a:p>
              <a:p>
                <a:pPr lvl="0" indent="0" marL="0">
                  <a:buNone/>
                </a:pPr>
                <a:r>
                  <a:rPr/>
                  <a:t>下面是一个定义列表．</a:t>
                </a:r>
              </a:p>
              <a:p>
                <a:pPr lvl="0" indent="0" marL="0">
                  <a:buNone/>
                </a:pPr>
                <a:r>
                  <a:rPr b="1"/>
                  <a:t>自反性</a:t>
                </a:r>
              </a:p>
              <a:p>
                <a:pPr lvl="0" indent="0" marL="1270000">
                  <a:buNone/>
                </a:pPr>
                <a14:m>
                  <m:oMath xmlns:m="http://schemas.openxmlformats.org/officeDocument/2006/math">
                    <m:r>
                      <m:t>a</m:t>
                    </m:r>
                    <m:r>
                      <m:rPr>
                        <m:sty m:val="p"/>
                      </m:rPr>
                      <m:t>∼</m:t>
                    </m:r>
                    <m:r>
                      <m:t>a</m:t>
                    </m:r>
                  </m:oMath>
                </a14:m>
              </a:p>
              <a:p>
                <a:pPr lvl="0" indent="0" marL="0">
                  <a:buNone/>
                </a:pPr>
                <a:r>
                  <a:rPr b="1"/>
                  <a:t>反对称性</a:t>
                </a:r>
              </a:p>
              <a:p>
                <a:pPr lvl="0" indent="0" marL="1270000">
                  <a:buNone/>
                </a:pPr>
                <a14:m>
                  <m:oMath xmlns:m="http://schemas.openxmlformats.org/officeDocument/2006/math">
                    <m:r>
                      <m:t>a</m:t>
                    </m:r>
                    <m:r>
                      <m:rPr>
                        <m:sty m:val="p"/>
                      </m:rPr>
                      <m:t>≤</m:t>
                    </m:r>
                    <m:r>
                      <m:t>b</m:t>
                    </m:r>
                    <m:r>
                      <m:rPr>
                        <m:sty m:val="p"/>
                      </m:rPr>
                      <m:t>∧</m:t>
                    </m:r>
                    <m:r>
                      <m:t>b</m:t>
                    </m:r>
                    <m:r>
                      <m:rPr>
                        <m:sty m:val="p"/>
                      </m:rPr>
                      <m:t>≤</m:t>
                    </m:r>
                    <m:r>
                      <m:t>a</m:t>
                    </m:r>
                    <m:r>
                      <m:rPr>
                        <m:sty m:val="p"/>
                      </m:rPr>
                      <m:t>⟹</m:t>
                    </m:r>
                    <m:r>
                      <m:t>a</m:t>
                    </m:r>
                    <m:r>
                      <m:rPr>
                        <m:sty m:val="p"/>
                      </m:rPr>
                      <m:t>=</m:t>
                    </m:r>
                    <m:r>
                      <m:t>b</m:t>
                    </m:r>
                  </m:oMath>
                </a14:m>
              </a:p>
              <a:p>
                <a:pPr lvl="0" indent="0" marL="0">
                  <a:buNone/>
                </a:pPr>
                <a:r>
                  <a:rPr b="1"/>
                  <a:t>传递性</a:t>
                </a:r>
              </a:p>
              <a:p>
                <a:pPr lvl="0" indent="0" marL="1270000">
                  <a:buNone/>
                </a:pPr>
                <a14:m>
                  <m:oMath xmlns:m="http://schemas.openxmlformats.org/officeDocument/2006/math">
                    <m:r>
                      <m:t>a</m:t>
                    </m:r>
                    <m:r>
                      <m:rPr>
                        <m:sty m:val="p"/>
                      </m:rPr>
                      <m:t>≤</m:t>
                    </m:r>
                    <m:r>
                      <m:t>b</m:t>
                    </m:r>
                    <m:r>
                      <m:rPr>
                        <m:sty m:val="p"/>
                      </m:rPr>
                      <m:t>∧</m:t>
                    </m:r>
                    <m:r>
                      <m:t>b</m:t>
                    </m:r>
                    <m:r>
                      <m:rPr>
                        <m:sty m:val="p"/>
                      </m:rPr>
                      <m:t>≤</m:t>
                    </m:r>
                    <m:r>
                      <m:t>c</m:t>
                    </m:r>
                    <m:r>
                      <m:rPr>
                        <m:sty m:val="p"/>
                      </m:rPr>
                      <m:t>⟹</m:t>
                    </m:r>
                    <m:r>
                      <m:t>a</m:t>
                    </m:r>
                    <m:r>
                      <m:rPr>
                        <m:sty m:val="p"/>
                      </m:rPr>
                      <m:t>≤</m:t>
                    </m:r>
                    <m:r>
                      <m:t>c</m:t>
                    </m:r>
                  </m:oMath>
                </a14:m>
              </a:p>
            </p:txBody>
          </p:sp>
        </mc:Choice>
      </mc:AlternateContent>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引用</a:t>
            </a:r>
          </a:p>
        </p:txBody>
      </p:sp>
      <p:sp>
        <p:nvSpPr>
          <p:cNvPr id="3" name="Content Placeholder 2"/>
          <p:cNvSpPr>
            <a:spLocks noGrp="1"/>
          </p:cNvSpPr>
          <p:nvPr>
            <p:ph idx="1"/>
          </p:nvPr>
        </p:nvSpPr>
        <p:spPr/>
        <p:txBody>
          <a:bodyPr/>
          <a:lstStyle/>
          <a:p>
            <a:pPr lvl="0" indent="0" marL="0">
              <a:buNone/>
            </a:pPr>
            <a:r>
              <a:rPr/>
              <a:t>哇[1, p.1]．哇哦[2], [3]．嗨</a:t>
            </a:r>
            <a:r>
              <a:rPr baseline="30000">
                <a:hlinkClick r:id="rId2" action="ppaction://hlinksldjump"/>
              </a:rPr>
              <a:t>1</a:t>
            </a:r>
            <a:r>
              <a:rPr/>
              <a:t>．</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lstStyle/>
          <a:p>
            <a:pPr lvl="0" indent="0" marL="0">
              <a:buNone/>
            </a:pPr>
            <a:r>
              <a:rPr/>
              <a:t>Section B</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lstStyle/>
          <a:p>
            <a:pPr lvl="0" indent="0" marL="0">
              <a:buNone/>
            </a:pPr>
            <a:r>
              <a:rPr/>
              <a:t>Subsection 1</a:t>
            </a:r>
          </a:p>
        </p:txBody>
      </p:sp>
    </p:spTree>
  </p:cSld>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TotalTime>
  <Words>46</Words>
  <Application>Microsoft Office PowerPoint</Application>
  <PresentationFormat>On-screen Show (16:9)</PresentationFormat>
  <Paragraphs>14</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Trebuchet MS</vt:lpstr>
      <vt:lpstr>Wingdings 3</vt:lpstr>
      <vt:lpstr>Facet</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SunQuarTeX Example - cnpre</dc:title>
  <dc:creator>sun123zxy</dc:creator>
  <cp:keywords/>
  <dcterms:created xsi:type="dcterms:W3CDTF">2026-03-21T07:40:24Z</dcterms:created>
  <dcterms:modified xsi:type="dcterms:W3CDTF">2026-03-21T07:40:24Z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ffiliations">
    <vt:lpwstr/>
  </property>
  <property fmtid="{D5CDD505-2E9C-101B-9397-08002B2CF9AE}" pid="3" name="authors">
    <vt:lpwstr/>
  </property>
  <property fmtid="{D5CDD505-2E9C-101B-9397-08002B2CF9AE}" pid="4" name="biblio-config">
    <vt:lpwstr>True</vt:lpwstr>
  </property>
  <property fmtid="{D5CDD505-2E9C-101B-9397-08002B2CF9AE}" pid="5" name="bibliography">
    <vt:lpwstr>bibliography.bib</vt:lpwstr>
  </property>
  <property fmtid="{D5CDD505-2E9C-101B-9397-08002B2CF9AE}" pid="6" name="by-affiliation">
    <vt:lpwstr/>
  </property>
  <property fmtid="{D5CDD505-2E9C-101B-9397-08002B2CF9AE}" pid="7" name="by-author">
    <vt:lpwstr/>
  </property>
  <property fmtid="{D5CDD505-2E9C-101B-9397-08002B2CF9AE}" pid="8" name="callouty-theorem">
    <vt:lpwstr/>
  </property>
  <property fmtid="{D5CDD505-2E9C-101B-9397-08002B2CF9AE}" pid="9" name="cap-location">
    <vt:lpwstr>bottom</vt:lpwstr>
  </property>
  <property fmtid="{D5CDD505-2E9C-101B-9397-08002B2CF9AE}" pid="10" name="csl">
    <vt:lpwstr>../_assets/ieee.csl</vt:lpwstr>
  </property>
  <property fmtid="{D5CDD505-2E9C-101B-9397-08002B2CF9AE}" pid="11" name="date">
    <vt:lpwstr>2023-08-21</vt:lpwstr>
  </property>
  <property fmtid="{D5CDD505-2E9C-101B-9397-08002B2CF9AE}" pid="12" name="date-modified">
    <vt:lpwstr>2024-02-22</vt:lpwstr>
  </property>
  <property fmtid="{D5CDD505-2E9C-101B-9397-08002B2CF9AE}" pid="13" name="engines">
    <vt:lpwstr/>
  </property>
  <property fmtid="{D5CDD505-2E9C-101B-9397-08002B2CF9AE}" pid="14" name="header-includes">
    <vt:lpwstr/>
  </property>
  <property fmtid="{D5CDD505-2E9C-101B-9397-08002B2CF9AE}" pid="15" name="include-after">
    <vt:lpwstr/>
  </property>
  <property fmtid="{D5CDD505-2E9C-101B-9397-08002B2CF9AE}" pid="16" name="include-before">
    <vt:lpwstr/>
  </property>
  <property fmtid="{D5CDD505-2E9C-101B-9397-08002B2CF9AE}" pid="17" name="institute">
    <vt:lpwstr>Sunderland Quarry of Tectosilicates</vt:lpwstr>
  </property>
  <property fmtid="{D5CDD505-2E9C-101B-9397-08002B2CF9AE}" pid="18" name="institutes">
    <vt:lpwstr/>
  </property>
  <property fmtid="{D5CDD505-2E9C-101B-9397-08002B2CF9AE}" pid="19" name="labels">
    <vt:lpwstr/>
  </property>
  <property fmtid="{D5CDD505-2E9C-101B-9397-08002B2CF9AE}" pid="20" name="number-depth">
    <vt:lpwstr>3</vt:lpwstr>
  </property>
  <property fmtid="{D5CDD505-2E9C-101B-9397-08002B2CF9AE}" pid="21" name="shortinstitute">
    <vt:lpwstr>SunQuarTeX</vt:lpwstr>
  </property>
  <property fmtid="{D5CDD505-2E9C-101B-9397-08002B2CF9AE}" pid="22" name="subtitle">
    <vt:lpwstr>这是副标题</vt:lpwstr>
  </property>
  <property fmtid="{D5CDD505-2E9C-101B-9397-08002B2CF9AE}" pid="23" name="toc-title">
    <vt:lpwstr>目录</vt:lpwstr>
  </property>
</Properties>
</file>